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267" r:id="rId2"/>
    <p:sldId id="280" r:id="rId3"/>
    <p:sldId id="276" r:id="rId4"/>
    <p:sldId id="282" r:id="rId5"/>
    <p:sldId id="277" r:id="rId6"/>
    <p:sldId id="279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3E7"/>
    <a:srgbClr val="FFEAD5"/>
    <a:srgbClr val="D1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0" autoAdjust="0"/>
  </p:normalViewPr>
  <p:slideViewPr>
    <p:cSldViewPr>
      <p:cViewPr>
        <p:scale>
          <a:sx n="100" d="100"/>
          <a:sy n="100" d="100"/>
        </p:scale>
        <p:origin x="-29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85;&#1100;&#1103;&#1085;&#1072;\Desktop\2011%20-%202022%20&#1076;&#1083;&#1103;%20&#1055;&#1088;&#1077;&#1079;&#1077;&#1085;\&#1044;&#1083;&#1103;%20&#1055;&#1088;&#1077;&#1079;&#1077;&#1085;&#1090;%202021&#1075;%20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94489449182"/>
          <c:y val="0.10822514273752069"/>
          <c:w val="0.825567428581235"/>
          <c:h val="0.80314630759810346"/>
        </c:manualLayout>
      </c:layout>
      <c:pie3DChart>
        <c:varyColors val="1"/>
        <c:ser>
          <c:idx val="0"/>
          <c:order val="0"/>
          <c:tx>
            <c:strRef>
              <c:f>'1'!$C$2</c:f>
              <c:strCache>
                <c:ptCount val="1"/>
                <c:pt idx="0">
                  <c:v>Кол-во человек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659567974570955E-2"/>
                  <c:y val="8.5625796111593704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956954389334601E-2"/>
                  <c:y val="-4.312947818798892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Новогодние поздравительные открытки.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4940651482868136E-3"/>
                  <c:y val="8.027196573630858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Опрос об </a:t>
                    </a:r>
                    <a:endParaRPr lang="ru-RU" dirty="0" smtClean="0"/>
                  </a:p>
                  <a:p>
                    <a:r>
                      <a:rPr lang="ru-RU" dirty="0" smtClean="0"/>
                      <a:t>участии </a:t>
                    </a:r>
                    <a:r>
                      <a:rPr lang="ru-RU" dirty="0"/>
                      <a:t>и </a:t>
                    </a:r>
                    <a:endParaRPr lang="ru-RU" dirty="0" smtClean="0"/>
                  </a:p>
                  <a:p>
                    <a:r>
                      <a:rPr lang="ru-RU" dirty="0" smtClean="0"/>
                      <a:t>посещении </a:t>
                    </a:r>
                    <a:r>
                      <a:rPr lang="ru-RU" dirty="0"/>
                      <a:t>избирательных участков.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056697123080004E-2"/>
                  <c:y val="1.948009364188281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Перерегистрация в 2021г, получающих </a:t>
                    </a:r>
                    <a:endParaRPr lang="ru-RU" dirty="0" smtClean="0"/>
                  </a:p>
                  <a:p>
                    <a:r>
                      <a:rPr lang="ru-RU" dirty="0" smtClean="0"/>
                      <a:t>ЕДВ </a:t>
                    </a:r>
                    <a:r>
                      <a:rPr lang="ru-RU" dirty="0"/>
                      <a:t>выплаты 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/>
                      <a:t>Почта России  «Лист о прохождении перерегистрации "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4012364561905185E-2"/>
                  <c:y val="-3.265301608797999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Занесение и корректировка </a:t>
                    </a:r>
                    <a:endParaRPr lang="ru-RU" dirty="0" smtClean="0"/>
                  </a:p>
                  <a:p>
                    <a:r>
                      <a:rPr lang="ru-RU" dirty="0" smtClean="0"/>
                      <a:t>данных </a:t>
                    </a:r>
                    <a:r>
                      <a:rPr lang="ru-RU" dirty="0"/>
                      <a:t>в программу TUIS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7486182686736289E-2"/>
                  <c:y val="-4.4070957927751621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Комплектация и размещение </a:t>
                    </a:r>
                    <a:endParaRPr lang="ru-RU" dirty="0" smtClean="0"/>
                  </a:p>
                  <a:p>
                    <a:r>
                      <a:rPr lang="ru-RU" dirty="0" smtClean="0"/>
                      <a:t>документов .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6846113704124052E-2"/>
                  <c:y val="-3.635802289149874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Обзвон пенсионеров </a:t>
                    </a:r>
                    <a:r>
                      <a:rPr lang="ru-RU" dirty="0" smtClean="0"/>
                      <a:t>возрастной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группы   «65+»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6.2985205023034763E-4"/>
                  <c:y val="-0.1109722661916850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Обзвон пенсионеров  возрастной группы </a:t>
                    </a:r>
                    <a:endParaRPr lang="ru-RU" dirty="0" smtClean="0"/>
                  </a:p>
                  <a:p>
                    <a:r>
                      <a:rPr lang="ru-RU" dirty="0" smtClean="0"/>
                      <a:t>«</a:t>
                    </a:r>
                    <a:r>
                      <a:rPr lang="ru-RU" dirty="0"/>
                      <a:t>до 65»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dirty="0"/>
                      <a:t>Обзвон </a:t>
                    </a:r>
                    <a:endParaRPr lang="ru-RU" dirty="0" smtClean="0"/>
                  </a:p>
                  <a:p>
                    <a:r>
                      <a:rPr lang="ru-RU" dirty="0" smtClean="0"/>
                      <a:t>маломобильных </a:t>
                    </a:r>
                    <a:r>
                      <a:rPr lang="ru-RU" dirty="0"/>
                      <a:t>пенсионеров  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3.9563510994838668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Консультация  и собеседование </a:t>
                    </a:r>
                    <a:endParaRPr lang="ru-RU" dirty="0" smtClean="0"/>
                  </a:p>
                  <a:p>
                    <a:r>
                      <a:rPr lang="ru-RU" dirty="0" smtClean="0"/>
                      <a:t>по </a:t>
                    </a:r>
                    <a:r>
                      <a:rPr lang="ru-RU" dirty="0"/>
                      <a:t>телефону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8.7111105928648139E-3"/>
                  <c:y val="3.717936254946033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Поздравление </a:t>
                    </a:r>
                    <a:endParaRPr lang="ru-RU" dirty="0" smtClean="0"/>
                  </a:p>
                  <a:p>
                    <a:r>
                      <a:rPr lang="ru-RU" dirty="0" smtClean="0"/>
                      <a:t>с Днем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Рождения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'1'!$B$3:$B$15</c:f>
              <c:strCache>
                <c:ptCount val="13"/>
                <c:pt idx="0">
                  <c:v>Поздравительные открытки с Днем нефтяника и юбилеем Совета ветеранов и пенсионеров. </c:v>
                </c:pt>
                <c:pt idx="1">
                  <c:v> Новогодние поздравительные открытоки.</c:v>
                </c:pt>
                <c:pt idx="2">
                  <c:v>Единовременные выплаты к Дню нефтяников и  юбилею Совета ветеранов.</c:v>
                </c:pt>
                <c:pt idx="3">
                  <c:v>Опрос об участии и посещении избирательных участков.</c:v>
                </c:pt>
                <c:pt idx="4">
                  <c:v>Перерегистрация в 2021г, получающих единовременные выплаты </c:v>
                </c:pt>
                <c:pt idx="5">
                  <c:v>Почта России  «Листа о прохождении перерегистрации в 2020г."</c:v>
                </c:pt>
                <c:pt idx="6">
                  <c:v>Занесение и корректировка данных в программу TUIS</c:v>
                </c:pt>
                <c:pt idx="7">
                  <c:v>Комплектация и размещение документов по папкам.</c:v>
                </c:pt>
                <c:pt idx="8">
                  <c:v>Обзвон пенсионеров возрастной группы   «65+»</c:v>
                </c:pt>
                <c:pt idx="9">
                  <c:v>Обзвон пенсионеров  возрастной группы «до 65»</c:v>
                </c:pt>
                <c:pt idx="10">
                  <c:v>Обзвон маломобильных пенсионеров  </c:v>
                </c:pt>
                <c:pt idx="11">
                  <c:v>Консультация  и собеседование по телефону</c:v>
                </c:pt>
                <c:pt idx="12">
                  <c:v>Поздравление с Днем Рождения</c:v>
                </c:pt>
              </c:strCache>
            </c:strRef>
          </c:cat>
          <c:val>
            <c:numRef>
              <c:f>'1'!$C$3:$C$15</c:f>
              <c:numCache>
                <c:formatCode>General</c:formatCode>
                <c:ptCount val="13"/>
                <c:pt idx="0">
                  <c:v>3100</c:v>
                </c:pt>
                <c:pt idx="1">
                  <c:v>3100</c:v>
                </c:pt>
                <c:pt idx="2">
                  <c:v>2414</c:v>
                </c:pt>
                <c:pt idx="3">
                  <c:v>2330</c:v>
                </c:pt>
                <c:pt idx="4">
                  <c:v>313</c:v>
                </c:pt>
                <c:pt idx="5">
                  <c:v>1287</c:v>
                </c:pt>
                <c:pt idx="6">
                  <c:v>1454</c:v>
                </c:pt>
                <c:pt idx="7">
                  <c:v>1124</c:v>
                </c:pt>
                <c:pt idx="8">
                  <c:v>1960</c:v>
                </c:pt>
                <c:pt idx="9">
                  <c:v>1245</c:v>
                </c:pt>
                <c:pt idx="10">
                  <c:v>251</c:v>
                </c:pt>
                <c:pt idx="11">
                  <c:v>1164</c:v>
                </c:pt>
                <c:pt idx="12">
                  <c:v>2335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72D56-E2A1-4A53-880A-7F1E1394DC50}" type="datetimeFigureOut">
              <a:rPr lang="ru-RU" smtClean="0"/>
              <a:pPr/>
              <a:t>06.06.2022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CE4CF-CAF9-4FDC-80AD-1D84DB59F0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72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CE4CF-CAF9-4FDC-80AD-1D84DB59F00C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729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CE4CF-CAF9-4FDC-80AD-1D84DB59F00C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729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CE4CF-CAF9-4FDC-80AD-1D84DB59F00C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729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CE4CF-CAF9-4FDC-80AD-1D84DB59F00C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729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CE4CF-CAF9-4FDC-80AD-1D84DB59F00C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729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новый фон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42899" y="115888"/>
            <a:ext cx="5716465" cy="1148890"/>
          </a:xfrm>
        </p:spPr>
        <p:txBody>
          <a:bodyPr lIns="91440" tIns="45720" rIns="91440" bIns="45720"/>
          <a:lstStyle>
            <a:lvl1pPr algn="ctr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42899" y="1676400"/>
            <a:ext cx="5802923" cy="36933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81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-7724577" y="3581704"/>
            <a:ext cx="16546068" cy="91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0BB31-799E-4DA2-8E67-38D40C316A8B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50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8112" y="265116"/>
            <a:ext cx="2108688" cy="17033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-4168545" y="265116"/>
            <a:ext cx="10605980" cy="17033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1DC1A-32E6-4F21-8BEC-7754EFE53EF5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94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591632-CF73-48A5-83A0-E58E2B65116B}" type="datetimeFigureOut">
              <a:rPr lang="ru-RU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06.06.2022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ADA5652-ECFF-4ADD-93EB-920541DE75DD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94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88607-4F94-4A76-B6AF-A1B740844FC3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00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4006790"/>
            <a:ext cx="77724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7E795-3E86-4C46-82D7-3599595EF343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3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2" y="1052514"/>
            <a:ext cx="4044462" cy="200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2338" y="1052514"/>
            <a:ext cx="4044462" cy="200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25806-10C0-4B64-99E9-8CB2ABFDBABF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13213"/>
            <a:ext cx="4040066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72" y="1713213"/>
            <a:ext cx="4041531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1531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503B8-B549-47D2-A2E9-5AA14648A143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15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6F78E-DBFC-469A-9BA7-4FE70A258DD7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2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130309" y="157164"/>
            <a:ext cx="7263414" cy="6080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C1A01-8F61-442E-8F5A-7A00E4BB4418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45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22837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5"/>
            <a:ext cx="3008435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B61A2-9286-47C0-948A-1F74F155BAB0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79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612776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5367342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4742F-83D4-415C-A446-B745E998AFDA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75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99443" y="4592638"/>
            <a:ext cx="6753957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42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2015" y="3581400"/>
            <a:ext cx="8229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4466" y="6669089"/>
            <a:ext cx="32678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088757-7658-4413-8CCB-211DA282C224}" type="slidenum">
              <a:rPr lang="ru-RU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0" name="Picture 7" descr="шапка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4">
                <a:shade val="45000"/>
                <a:satMod val="135000"/>
              </a:schemeClr>
              <a:prstClr val="white"/>
            </a:duotone>
            <a:lum contrast="30000"/>
          </a:blip>
          <a:srcRect/>
          <a:stretch>
            <a:fillRect/>
          </a:stretch>
        </p:blipFill>
        <p:spPr bwMode="auto">
          <a:xfrm>
            <a:off x="233470" y="87554"/>
            <a:ext cx="8683052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SNPogrebnoi\Desktop\Логотип_Роснефть.bmp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86352" y="165371"/>
            <a:ext cx="1178099" cy="858812"/>
          </a:xfrm>
          <a:prstGeom prst="round2DiagRect">
            <a:avLst>
              <a:gd name="adj1" fmla="val 16667"/>
              <a:gd name="adj2" fmla="val 22278"/>
            </a:avLst>
          </a:prstGeom>
          <a:ln w="88900" cap="sq">
            <a:solidFill>
              <a:srgbClr val="FFFFFF"/>
            </a:solidFill>
            <a:miter lim="800000"/>
          </a:ln>
          <a:effectLst/>
        </p:spPr>
      </p:pic>
      <p:pic>
        <p:nvPicPr>
          <p:cNvPr id="54279" name="Picture 3" descr="C:\Documents and Settings\SNPogrebnoi\Desktop\Логотип СНГ.bmp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000003"/>
              </a:clrFrom>
              <a:clrTo>
                <a:srgbClr val="000003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350228" y="342901"/>
            <a:ext cx="1005254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63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LSVazhina\AppData\Local\Microsoft\Windows\Temporary Internet Files\Content.Word\0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3" y="1700808"/>
            <a:ext cx="8840367" cy="4896544"/>
          </a:xfrm>
          <a:prstGeom prst="rect">
            <a:avLst/>
          </a:prstGeom>
          <a:noFill/>
          <a:ln w="38100">
            <a:solidFill>
              <a:srgbClr val="FFE07D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7092279" y="5805265"/>
            <a:ext cx="17528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январь-декабрь</a:t>
            </a:r>
          </a:p>
          <a:p>
            <a:pPr algn="ctr"/>
            <a:r>
              <a:rPr lang="ru-RU" sz="1000" b="1" dirty="0" smtClean="0"/>
              <a:t> 2021 год</a:t>
            </a:r>
          </a:p>
          <a:p>
            <a:pPr algn="ctr"/>
            <a:r>
              <a:rPr lang="ru-RU" sz="1000" b="1" dirty="0" smtClean="0"/>
              <a:t>г. Нижневартовск </a:t>
            </a:r>
            <a:endParaRPr lang="ru-RU" sz="1000" b="1" dirty="0"/>
          </a:p>
        </p:txBody>
      </p:sp>
      <p:pic>
        <p:nvPicPr>
          <p:cNvPr id="2" name="Picture 2" descr="C:\Users\lsvazhina\Desktop\СОВЕТ ВЕТРАНОВ НОВАЯ 19.07.2017\Лого, шаблоны и бланки от 15.08.2017\ЛОГО_САМОТЛОР ВЕТЕРАНЫ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61" t="3808" r="25910" b="51244"/>
          <a:stretch/>
        </p:blipFill>
        <p:spPr bwMode="auto">
          <a:xfrm>
            <a:off x="0" y="116632"/>
            <a:ext cx="1512168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Логотип МПО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619672" cy="1632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47664" y="260648"/>
            <a:ext cx="5976664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 smtClean="0"/>
              <a:t>Отчет о работе Совета ветеранов войны, труда</a:t>
            </a:r>
          </a:p>
          <a:p>
            <a:pPr algn="ctr"/>
            <a:r>
              <a:rPr lang="ru-RU" sz="1650" b="1" dirty="0" smtClean="0"/>
              <a:t>И пенсионеров АО «Самотлорнефтегаз» </a:t>
            </a:r>
          </a:p>
          <a:p>
            <a:pPr algn="ctr"/>
            <a:r>
              <a:rPr lang="ru-RU" sz="1650" b="1" dirty="0" smtClean="0"/>
              <a:t>за  2021 год</a:t>
            </a:r>
            <a:endParaRPr lang="ru-RU" sz="1650" b="1" dirty="0"/>
          </a:p>
        </p:txBody>
      </p:sp>
    </p:spTree>
    <p:extLst>
      <p:ext uri="{BB962C8B-B14F-4D97-AF65-F5344CB8AC3E}">
        <p14:creationId xmlns:p14="http://schemas.microsoft.com/office/powerpoint/2010/main" val="47523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A5652-ECFF-4ADD-93EB-920541DE75DD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73298" y="363855"/>
            <a:ext cx="5725257" cy="704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760" tIns="47880" rIns="95760" bIns="4788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55675" algn="l"/>
                <a:tab pos="1912938" algn="l"/>
                <a:tab pos="2870200" algn="l"/>
                <a:tab pos="3827463" algn="l"/>
                <a:tab pos="4784725" algn="l"/>
                <a:tab pos="5741988" algn="l"/>
                <a:tab pos="6699250" algn="l"/>
                <a:tab pos="7656513" algn="l"/>
                <a:tab pos="8613775" algn="l"/>
                <a:tab pos="9571038" algn="l"/>
                <a:tab pos="10528300" algn="l"/>
              </a:tabLst>
            </a:pPr>
            <a:r>
              <a:rPr lang="ru-RU" sz="1650" b="1" kern="0" dirty="0" smtClean="0"/>
              <a:t>Информация о работе Общественной организации  ветеранов войны, труда и пенсионеров АО «Самотлорнефтегаз»  за </a:t>
            </a:r>
            <a:r>
              <a:rPr lang="ru-RU" sz="1650" b="1" dirty="0" smtClean="0"/>
              <a:t>2021 год</a:t>
            </a:r>
            <a:endParaRPr lang="ru-RU" sz="165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08" y="149542"/>
            <a:ext cx="122555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91680" y="1484784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843175" y="1196752"/>
          <a:ext cx="3265329" cy="5534845"/>
        </p:xfrm>
        <a:graphic>
          <a:graphicData uri="http://schemas.openxmlformats.org/drawingml/2006/table">
            <a:tbl>
              <a:tblPr/>
              <a:tblGrid>
                <a:gridCol w="313001"/>
                <a:gridCol w="2304256"/>
                <a:gridCol w="648072"/>
              </a:tblGrid>
              <a:tr h="407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№ пп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Мероприятия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Количество человек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547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Поздравление открытками в честь  10- летнего 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Ю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билея Общественной организации ветеранов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и пенсионеров.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2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Поздравление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пенсионеров  (Почта России)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открытками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с  «Новым годом».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193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Единовременная выплата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 честь 10-летнего  Юбилея Общественной организации ветеранов 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 пенсионеров.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2414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0122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Опрос  по телефону, об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участии и посещении избирательных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участков.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2330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0122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Перерегистрация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 2021г, получающих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Единовременные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выплаты 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по Коллективному договору.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313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6529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Отправка 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Почтой России  «Листа о прохождении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перерегистрации«.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1287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0122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Занесение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 корректировка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базы данных  пенсионеров в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программу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TUIS.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1454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543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Комплектация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 размещение документов, в рамках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делопроизводства.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1124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0122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Обзвон  по телефону пенсионеров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возрастной группы   «65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+».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1960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0122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Обзвон  по телефону пенсионеров 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возрастной группы «до 65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».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1245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2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Обзвон по телефону 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маломобильных пенсионеров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.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0122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Консультация 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 собеседование по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телефону.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1164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2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Поздравление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 Днем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Рождения по телефону.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2335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39552" y="5013176"/>
          <a:ext cx="3835401" cy="1713686"/>
        </p:xfrm>
        <a:graphic>
          <a:graphicData uri="http://schemas.openxmlformats.org/drawingml/2006/table">
            <a:tbl>
              <a:tblPr/>
              <a:tblGrid>
                <a:gridCol w="504056"/>
                <a:gridCol w="2589929"/>
                <a:gridCol w="741416"/>
              </a:tblGrid>
              <a:tr h="13356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№№ пп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Обслужено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335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(кол. чел.)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6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Перерегистрация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пенсионеров, в т.ч.: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9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постановка на учет вновь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принятых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12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иногородних,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документы по «Почте Россия»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113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9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получающих по КД единовременные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выплаты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305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9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Оказана материальная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помощь, в т.ч.: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102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9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2.1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родственникам на погребение пенсионеров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9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2.2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пенсионерам по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семейным обстоятельствам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Присвоение статуса «Пенсионера АО «СНГ»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927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 descr="Логотип МПО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440160" cy="1222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Диаграмма 12"/>
          <p:cNvGraphicFramePr/>
          <p:nvPr/>
        </p:nvGraphicFramePr>
        <p:xfrm>
          <a:off x="0" y="1196753"/>
          <a:ext cx="5831633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619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A5652-ECFF-4ADD-93EB-920541DE75DD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73298" y="363855"/>
            <a:ext cx="5725257" cy="704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760" tIns="47880" rIns="95760" bIns="4788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55675" algn="l"/>
                <a:tab pos="1912938" algn="l"/>
                <a:tab pos="2870200" algn="l"/>
                <a:tab pos="3827463" algn="l"/>
                <a:tab pos="4784725" algn="l"/>
                <a:tab pos="5741988" algn="l"/>
                <a:tab pos="6699250" algn="l"/>
                <a:tab pos="7656513" algn="l"/>
                <a:tab pos="8613775" algn="l"/>
                <a:tab pos="9571038" algn="l"/>
                <a:tab pos="10528300" algn="l"/>
              </a:tabLst>
            </a:pPr>
            <a:r>
              <a:rPr lang="ru-RU" sz="1650" b="1" kern="0" dirty="0" smtClean="0"/>
              <a:t>Информация о работе Общественной организации  ветеранов войны, труда и пенсионеров АО «Самотлорнефтегаз»  за </a:t>
            </a:r>
            <a:r>
              <a:rPr lang="ru-RU" sz="1650" b="1" dirty="0" smtClean="0"/>
              <a:t>2021 год</a:t>
            </a:r>
            <a:endParaRPr lang="ru-RU" sz="165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08" y="149542"/>
            <a:ext cx="122555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484784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268760"/>
            <a:ext cx="871296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общественной организации Совета ветеранов и пенсионеров Общества (на 01 января 2021г.) в соответствии списков состоит 4260 человек, поставлены на учет и ежегодно проходят регистрацию и перерегистрацию 3049 человек.</a:t>
            </a:r>
          </a:p>
          <a:p>
            <a:pPr algn="just"/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пенсионеров от 45 до 97 лет, средний возраст 55-60 лет.</a:t>
            </a:r>
            <a:r>
              <a:rPr lang="ru-RU" sz="16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Правительства РФ, 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решения Регионального штаба по предупреждению завоза и распространения короно-вирусной инфекции на территории ХМАО-Югры, и Приказом по предприятию, деятельность Совета ветеранов войны, труда и пенсионеров АО «Самотлорнефтегаз» с 01.01.2021 по 31.12.2021 года была приостановлена.</a:t>
            </a:r>
          </a:p>
          <a:p>
            <a:pPr algn="just"/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самоизоляции Совет проводил работу для пенсионеров, бывших работников АО «Самотлорнефтегаз» на удаленном режиме.</a:t>
            </a:r>
          </a:p>
          <a:p>
            <a:pPr algn="just"/>
            <a:endParaRPr lang="ru-RU" sz="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была продолжена в 2021г в виде:</a:t>
            </a:r>
            <a:endParaRPr lang="ru-RU" sz="1650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консультации и собеседование по телефону – 1164</a:t>
            </a:r>
            <a:r>
              <a:rPr lang="ru-RU" sz="16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человека;</a:t>
            </a:r>
          </a:p>
          <a:p>
            <a:pPr algn="just">
              <a:buFontTx/>
              <a:buChar char="-"/>
            </a:pPr>
            <a:endParaRPr lang="ru-RU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обзвон пенсионеров  возрастной группы «65+» - 1960 человек; </a:t>
            </a:r>
          </a:p>
          <a:p>
            <a:pPr algn="just">
              <a:buFontTx/>
              <a:buChar char="-"/>
            </a:pPr>
            <a:endParaRPr lang="ru-RU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обзвон пенсионеров  возрастной группы «до 65» - 1245 человек;</a:t>
            </a:r>
          </a:p>
          <a:p>
            <a:pPr algn="just">
              <a:buFontTx/>
              <a:buChar char="-"/>
            </a:pPr>
            <a:endParaRPr lang="ru-RU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обзвон маломобильных пенсионеров  - 251 человек;</a:t>
            </a:r>
          </a:p>
          <a:p>
            <a:pPr algn="just">
              <a:buFontTx/>
              <a:buChar char="-"/>
            </a:pPr>
            <a:endParaRPr lang="ru-RU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ежедневное поздравление с Днём рождения по телефону – 2335 человек;</a:t>
            </a:r>
          </a:p>
          <a:p>
            <a:pPr algn="just">
              <a:buFontTx/>
              <a:buChar char="-"/>
            </a:pPr>
            <a:endParaRPr lang="ru-RU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подписаны и отправлены Новогодние поздравительные открытки ветеранам и пенсионерам АО «Самотлорнефтегаз», по России и ближнему зарубежью – в количестве 3100 шт.</a:t>
            </a:r>
          </a:p>
          <a:p>
            <a:pPr algn="just"/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Логотип МПО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368151" cy="1366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19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A5652-ECFF-4ADD-93EB-920541DE75DD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73298" y="363855"/>
            <a:ext cx="5725257" cy="704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760" tIns="47880" rIns="95760" bIns="4788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55675" algn="l"/>
                <a:tab pos="1912938" algn="l"/>
                <a:tab pos="2870200" algn="l"/>
                <a:tab pos="3827463" algn="l"/>
                <a:tab pos="4784725" algn="l"/>
                <a:tab pos="5741988" algn="l"/>
                <a:tab pos="6699250" algn="l"/>
                <a:tab pos="7656513" algn="l"/>
                <a:tab pos="8613775" algn="l"/>
                <a:tab pos="9571038" algn="l"/>
                <a:tab pos="10528300" algn="l"/>
              </a:tabLst>
            </a:pPr>
            <a:r>
              <a:rPr lang="ru-RU" sz="1650" b="1" kern="0" dirty="0" smtClean="0"/>
              <a:t>Информация о работе Общественной организации  ветеранов войны, труда и пенсионеров АО «Самотлорнефтегаз» </a:t>
            </a:r>
            <a:r>
              <a:rPr lang="ru-RU" sz="1650" b="1" dirty="0" smtClean="0"/>
              <a:t>за  2021 год</a:t>
            </a:r>
            <a:endParaRPr lang="ru-RU" sz="165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08" y="149542"/>
            <a:ext cx="122555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1268760"/>
            <a:ext cx="85689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68760"/>
            <a:ext cx="9144000" cy="7779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Организационно-массовая работа в отдаленном формате:</a:t>
            </a:r>
          </a:p>
          <a:p>
            <a:pPr algn="just"/>
            <a:endParaRPr lang="ru-RU" sz="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sz="300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Занесение и корректировка базы данных в программу TUIS – 1454 комплекта документов;  </a:t>
            </a:r>
          </a:p>
          <a:p>
            <a:pPr algn="just"/>
            <a:endParaRPr lang="ru-RU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Отправка  Почтой России  «Листа о прохождении перерегистрации» в количестве 1287 штук;</a:t>
            </a:r>
          </a:p>
          <a:p>
            <a:pPr algn="just"/>
            <a:endParaRPr lang="ru-RU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Комплектация и размещение документов по папкам, в рамках делопроизводства –1454 комплекта.</a:t>
            </a:r>
          </a:p>
          <a:p>
            <a:pPr algn="just"/>
            <a:endParaRPr lang="ru-RU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650" dirty="0" smtClean="0">
                <a:solidFill>
                  <a:srgbClr val="000000"/>
                </a:solidFill>
                <a:latin typeface="Times New Roman"/>
              </a:rPr>
              <a:t> Проводятся </a:t>
            </a:r>
            <a:r>
              <a:rPr lang="ru-RU" sz="1650" dirty="0">
                <a:solidFill>
                  <a:srgbClr val="000000"/>
                </a:solidFill>
                <a:latin typeface="Times New Roman"/>
              </a:rPr>
              <a:t>регулярные заседания Совета ветеранов (</a:t>
            </a:r>
            <a:r>
              <a:rPr lang="ru-RU" sz="1650" dirty="0">
                <a:latin typeface="Times New Roman"/>
              </a:rPr>
              <a:t>онлайн по АКС), </a:t>
            </a:r>
            <a:r>
              <a:rPr lang="ru-RU" sz="1650" dirty="0">
                <a:solidFill>
                  <a:srgbClr val="000000"/>
                </a:solidFill>
                <a:latin typeface="Times New Roman"/>
              </a:rPr>
              <a:t>обсуждаются рабочие моменты проводимых мероприятий,  заслушиваются отчеты, проводится анализ с целью дальнейшего совершенствования работы Совета – 17 заседаний.</a:t>
            </a:r>
          </a:p>
          <a:p>
            <a:pPr algn="just">
              <a:buFontTx/>
              <a:buChar char="-"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Материальная поддержка пенсионеров в 2021 году:</a:t>
            </a:r>
          </a:p>
          <a:p>
            <a:pPr algn="just"/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Проведены Единовременные выплаты: </a:t>
            </a:r>
          </a:p>
          <a:p>
            <a:pPr algn="just"/>
            <a:endParaRPr lang="ru-RU" sz="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Коллективного договора НК «Роснефть» и АО «Самотлорнефтегаз» - 305 человек; </a:t>
            </a:r>
          </a:p>
          <a:p>
            <a:pPr algn="just">
              <a:buFontTx/>
              <a:buChar char="-"/>
            </a:pPr>
            <a:endParaRPr lang="ru-RU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выплаты участникам  Великой Отечественной Войны – 6</a:t>
            </a:r>
            <a:r>
              <a:rPr lang="ru-RU" sz="16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человек;</a:t>
            </a:r>
          </a:p>
          <a:p>
            <a:pPr algn="just">
              <a:buFontTx/>
              <a:buChar char="-"/>
            </a:pPr>
            <a:endParaRPr lang="ru-RU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выплаты в связи с тяжелым материальным положением –28 человек;</a:t>
            </a:r>
          </a:p>
          <a:p>
            <a:pPr>
              <a:buFontTx/>
              <a:buChar char="-"/>
            </a:pPr>
            <a:endParaRPr lang="ru-RU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выплата родственникам на погребение пенсионеров – 92 человека;</a:t>
            </a:r>
          </a:p>
          <a:p>
            <a:pPr>
              <a:buFontTx/>
              <a:buChar char="-"/>
            </a:pPr>
            <a:endParaRPr lang="ru-RU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единовременная выплата к 10-летниму юбилею Общественной организации Совета ветеранов и пенсионеров – 2414 человек;</a:t>
            </a:r>
          </a:p>
          <a:p>
            <a:pPr>
              <a:buFontTx/>
              <a:buChar char="-"/>
            </a:pPr>
            <a:endParaRPr lang="ru-RU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пенсия (по Ветеранскому проекту) НПФ «Эволюция»;</a:t>
            </a:r>
          </a:p>
          <a:p>
            <a:pPr>
              <a:buFontTx/>
              <a:buChar char="-"/>
            </a:pPr>
            <a:endParaRPr lang="ru-RU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выплата в  процессе увольнения работников на пенсию.</a:t>
            </a:r>
          </a:p>
          <a:p>
            <a:pPr>
              <a:buFontTx/>
              <a:buChar char="-"/>
            </a:pPr>
            <a:endParaRPr lang="ru-RU" sz="16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pic>
        <p:nvPicPr>
          <p:cNvPr id="9" name="Picture 2" descr="Логотип МПО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368151" cy="1366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19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A5652-ECFF-4ADD-93EB-920541DE75DD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73298" y="363855"/>
            <a:ext cx="5725257" cy="704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760" tIns="47880" rIns="95760" bIns="4788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55675" algn="l"/>
                <a:tab pos="1912938" algn="l"/>
                <a:tab pos="2870200" algn="l"/>
                <a:tab pos="3827463" algn="l"/>
                <a:tab pos="4784725" algn="l"/>
                <a:tab pos="5741988" algn="l"/>
                <a:tab pos="6699250" algn="l"/>
                <a:tab pos="7656513" algn="l"/>
                <a:tab pos="8613775" algn="l"/>
                <a:tab pos="9571038" algn="l"/>
                <a:tab pos="10528300" algn="l"/>
              </a:tabLst>
            </a:pPr>
            <a:r>
              <a:rPr lang="ru-RU" sz="1650" b="1" kern="0" dirty="0" smtClean="0"/>
              <a:t>Информация о работе Общественной организации  ветеранов войны, труда и пенсионеров АО «Самотлорнефтегаз» за </a:t>
            </a:r>
            <a:r>
              <a:rPr lang="ru-RU" sz="1650" b="1" dirty="0" smtClean="0"/>
              <a:t>2021 год</a:t>
            </a:r>
            <a:endParaRPr lang="ru-RU" sz="165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08" y="149542"/>
            <a:ext cx="122555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484784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268760"/>
            <a:ext cx="85689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412776"/>
            <a:ext cx="8856984" cy="7486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 ВОВ  в отдаленном формате</a:t>
            </a:r>
          </a:p>
          <a:p>
            <a:pPr algn="just"/>
            <a:endParaRPr lang="ru-RU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с молодыми специалистами: регулярно проводятся (без контактно) посещения  участников ВОВ в количестве 8 человек по месту жительства, поздравления с праздниками: с Днём Победы, с Новым годом и календарными знаменательными событиями, постоянное общение по телефону.</a:t>
            </a:r>
          </a:p>
          <a:p>
            <a:pPr algn="just"/>
            <a:endParaRPr lang="ru-RU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посвященные 10-летнему Юбилею Общественной организации ветеранов войны, труда и пенсионеров АО «Самотлорнефтегаз»:</a:t>
            </a:r>
          </a:p>
          <a:p>
            <a:pPr algn="just"/>
            <a:endParaRPr lang="ru-RU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Подписаны и отправлены по «Почте России» поздравительные открытки в честь 10-летнего юбилея Общественной организации ветеранов и пенсионеров, приуроченные ко Дню работников нефтяной и газовой промышленности – количество 3100 штук; </a:t>
            </a:r>
          </a:p>
          <a:p>
            <a:pPr algn="just">
              <a:buFontTx/>
              <a:buChar char="-"/>
            </a:pPr>
            <a:endParaRPr lang="ru-RU" sz="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Подготовлена информация на 11 стендах для Интерактивной выставки о работе,  Общественной организации ветеранов и пенсионеров за 2011- 2021гг;</a:t>
            </a:r>
          </a:p>
          <a:p>
            <a:pPr>
              <a:buFontTx/>
              <a:buChar char="-"/>
            </a:pPr>
            <a:endParaRPr lang="ru-RU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Подготовлена информация  на 20 стендах, для исторического фотоальбома о работе Общественной организации ветеранов и пенсионеров за 2011- 2021гг;</a:t>
            </a:r>
          </a:p>
          <a:p>
            <a:pPr>
              <a:buFontTx/>
              <a:buChar char="-"/>
            </a:pPr>
            <a:endParaRPr lang="ru-RU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 фотографий, тематического материала, дизайн, печать и изготовление Юбилейного календаря, посвященного 10-летнему юбилею Общественной организации;</a:t>
            </a:r>
          </a:p>
          <a:p>
            <a:pPr>
              <a:buFontTx/>
              <a:buChar char="-"/>
            </a:pPr>
            <a:endParaRPr lang="ru-RU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Обработка и подготовка материала для фотовыставки «Старая фотография рассказывает» за 2011-2021гг в количестве 116 комплектов, для формирования и  создания книги по истории и Летописи предприятия.</a:t>
            </a:r>
          </a:p>
          <a:p>
            <a:pPr algn="just"/>
            <a:endParaRPr lang="ru-RU" sz="16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pic>
        <p:nvPicPr>
          <p:cNvPr id="9" name="Picture 2" descr="Логотип МПО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368151" cy="1366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19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A5652-ECFF-4ADD-93EB-920541DE75DD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73298" y="363855"/>
            <a:ext cx="5725257" cy="704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760" tIns="47880" rIns="95760" bIns="4788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55675" algn="l"/>
                <a:tab pos="1912938" algn="l"/>
                <a:tab pos="2870200" algn="l"/>
                <a:tab pos="3827463" algn="l"/>
                <a:tab pos="4784725" algn="l"/>
                <a:tab pos="5741988" algn="l"/>
                <a:tab pos="6699250" algn="l"/>
                <a:tab pos="7656513" algn="l"/>
                <a:tab pos="8613775" algn="l"/>
                <a:tab pos="9571038" algn="l"/>
                <a:tab pos="10528300" algn="l"/>
              </a:tabLst>
            </a:pPr>
            <a:r>
              <a:rPr lang="ru-RU" sz="1650" b="1" kern="0" dirty="0" smtClean="0"/>
              <a:t>Информация о работе Общественной организации  ветеранов войны, труда и пенсионеров АО «Самотлорнефтегаз» </a:t>
            </a:r>
            <a:r>
              <a:rPr lang="ru-RU" sz="1650" b="1" dirty="0" smtClean="0"/>
              <a:t>за  2021 год</a:t>
            </a:r>
            <a:endParaRPr lang="ru-RU" sz="165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08" y="149542"/>
            <a:ext cx="122555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484784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268760"/>
            <a:ext cx="85689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412776"/>
            <a:ext cx="8856984" cy="7209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в режиме ОНЛАЙН в 2021 году:</a:t>
            </a: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Презентация книги  «Ради нефти» и проекта книги «Эра Самотлора», с участием авторов в из музея нефти и газа  г. Ханты-Мансийска и информационно-выставочного комплекса «Трудовой славы Самотлора» г. Нижневартовска. Участники встречи ветераны-первопроходцы,  в количестве 6 человек;</a:t>
            </a:r>
          </a:p>
          <a:p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Видеоконференция - Путешествие в профессию «Дороги, которые мы выбираем». Встреча ветеранов – нефтяников, операторов добычи нефти и газа Анисимов А.В., Давлетшина З.В., Сайфуллин С.С., с учащимися 7-9 классов МБУ Средняя школа № 42.  Количество участников 56 человек;</a:t>
            </a:r>
          </a:p>
          <a:p>
            <a:pPr algn="just">
              <a:buFontTx/>
              <a:buChar char="-"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Торжественная церемония «Посвящение в нефтяники» молодых специалистов АО «Самотлорнефтегаз», поздравление от ветеранов и пенсионеров;</a:t>
            </a:r>
          </a:p>
          <a:p>
            <a:pPr algn="just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Подготовлены и переданы в Совет молодых специалистов от ветеранов и пенсионеров Общества Поздравительные открытки с каплей нефти, в количестве 50 штук;</a:t>
            </a:r>
          </a:p>
          <a:p>
            <a:pPr algn="just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Опрос ветеранов и пенсионеров, по телефону,   об участии и посещении избирательных участков в Единый день голосования - в количестве  2330 человек.</a:t>
            </a:r>
          </a:p>
          <a:p>
            <a:pPr algn="just">
              <a:buFontTx/>
              <a:buChar char="-"/>
            </a:pPr>
            <a:endParaRPr lang="ru-RU" sz="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pic>
        <p:nvPicPr>
          <p:cNvPr id="9" name="Picture 2" descr="Логотип МПО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368151" cy="1366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19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и UPSTREAM 2 месяца_шаблон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F0D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CF6E5"/>
        </a:accent5>
        <a:accent6>
          <a:srgbClr val="E7B95C"/>
        </a:accent6>
        <a:hlink>
          <a:srgbClr val="CC9900"/>
        </a:hlink>
        <a:folHlink>
          <a:srgbClr val="DCC36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2487</TotalTime>
  <Words>1192</Words>
  <Application>Microsoft Office PowerPoint</Application>
  <PresentationFormat>Экран (4:3)</PresentationFormat>
  <Paragraphs>216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Презентации UPSTREAM 2 месяца_шаблон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IT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Мицулявичус Т Ф</dc:creator>
  <cp:lastModifiedBy>Важина Лидия Степановна</cp:lastModifiedBy>
  <cp:revision>389</cp:revision>
  <cp:lastPrinted>2022-06-06T13:24:01Z</cp:lastPrinted>
  <dcterms:created xsi:type="dcterms:W3CDTF">2017-07-25T11:22:20Z</dcterms:created>
  <dcterms:modified xsi:type="dcterms:W3CDTF">2022-06-06T13:27:08Z</dcterms:modified>
</cp:coreProperties>
</file>